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1" r:id="rId3"/>
    <p:sldId id="257" r:id="rId4"/>
    <p:sldId id="258" r:id="rId5"/>
    <p:sldId id="260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69" r:id="rId16"/>
    <p:sldId id="270" r:id="rId17"/>
    <p:sldId id="272" r:id="rId1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ED5C-B549-404B-8842-6CD03CA34CB8}" type="datetimeFigureOut">
              <a:rPr lang="de-DE" smtClean="0"/>
              <a:pPr/>
              <a:t>22.01.2010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63C0-CD2E-41A4-8CD6-A4C023DAA7EE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ED5C-B549-404B-8842-6CD03CA34CB8}" type="datetimeFigureOut">
              <a:rPr lang="de-DE" smtClean="0"/>
              <a:pPr/>
              <a:t>22.01.2010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63C0-CD2E-41A4-8CD6-A4C023DAA7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ED5C-B549-404B-8842-6CD03CA34CB8}" type="datetimeFigureOut">
              <a:rPr lang="de-DE" smtClean="0"/>
              <a:pPr/>
              <a:t>22.01.2010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63C0-CD2E-41A4-8CD6-A4C023DAA7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ED5C-B549-404B-8842-6CD03CA34CB8}" type="datetimeFigureOut">
              <a:rPr lang="de-DE" smtClean="0"/>
              <a:pPr/>
              <a:t>22.01.2010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63C0-CD2E-41A4-8CD6-A4C023DAA7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ED5C-B549-404B-8842-6CD03CA34CB8}" type="datetimeFigureOut">
              <a:rPr lang="de-DE" smtClean="0"/>
              <a:pPr/>
              <a:t>22.01.2010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56E63C0-CD2E-41A4-8CD6-A4C023DAA7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ED5C-B549-404B-8842-6CD03CA34CB8}" type="datetimeFigureOut">
              <a:rPr lang="de-DE" smtClean="0"/>
              <a:pPr/>
              <a:t>22.01.2010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63C0-CD2E-41A4-8CD6-A4C023DAA7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ED5C-B549-404B-8842-6CD03CA34CB8}" type="datetimeFigureOut">
              <a:rPr lang="de-DE" smtClean="0"/>
              <a:pPr/>
              <a:t>22.01.2010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63C0-CD2E-41A4-8CD6-A4C023DAA7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ED5C-B549-404B-8842-6CD03CA34CB8}" type="datetimeFigureOut">
              <a:rPr lang="de-DE" smtClean="0"/>
              <a:pPr/>
              <a:t>22.01.2010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63C0-CD2E-41A4-8CD6-A4C023DAA7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ED5C-B549-404B-8842-6CD03CA34CB8}" type="datetimeFigureOut">
              <a:rPr lang="de-DE" smtClean="0"/>
              <a:pPr/>
              <a:t>22.01.2010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63C0-CD2E-41A4-8CD6-A4C023DAA7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ED5C-B549-404B-8842-6CD03CA34CB8}" type="datetimeFigureOut">
              <a:rPr lang="de-DE" smtClean="0"/>
              <a:pPr/>
              <a:t>22.01.2010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63C0-CD2E-41A4-8CD6-A4C023DAA7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de-DE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Bild durch Klicken auf Symbol hinzufügen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ED5C-B549-404B-8842-6CD03CA34CB8}" type="datetimeFigureOut">
              <a:rPr lang="de-DE" smtClean="0"/>
              <a:pPr/>
              <a:t>22.01.2010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63C0-CD2E-41A4-8CD6-A4C023DAA7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3E6ED5C-B549-404B-8842-6CD03CA34CB8}" type="datetimeFigureOut">
              <a:rPr lang="de-DE" smtClean="0"/>
              <a:pPr/>
              <a:t>22.01.2010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56E63C0-CD2E-41A4-8CD6-A4C023DAA7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14348" y="107154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Abgabe in Zuge der LVA </a:t>
            </a:r>
            <a:r>
              <a:rPr lang="de-DE" dirty="0" err="1" smtClean="0"/>
              <a:t>Stackbasierte</a:t>
            </a:r>
            <a:r>
              <a:rPr lang="de-DE" dirty="0" smtClean="0"/>
              <a:t> Sprachen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00034" y="4643446"/>
            <a:ext cx="8143932" cy="1357322"/>
          </a:xfrm>
        </p:spPr>
        <p:txBody>
          <a:bodyPr>
            <a:normAutofit fontScale="92500" lnSpcReduction="10000"/>
          </a:bodyPr>
          <a:lstStyle/>
          <a:p>
            <a:r>
              <a:rPr lang="de-DE" dirty="0" smtClean="0"/>
              <a:t>Gruppe 111:</a:t>
            </a:r>
          </a:p>
          <a:p>
            <a:r>
              <a:rPr lang="de-DE" dirty="0" smtClean="0"/>
              <a:t>Thomas Strasser, 0625237</a:t>
            </a:r>
          </a:p>
          <a:p>
            <a:r>
              <a:rPr lang="de-DE" dirty="0" smtClean="0"/>
              <a:t>Nenad </a:t>
            </a:r>
            <a:r>
              <a:rPr lang="de-DE" dirty="0" err="1" smtClean="0"/>
              <a:t>Celikovic</a:t>
            </a:r>
            <a:r>
              <a:rPr lang="de-DE" dirty="0" smtClean="0"/>
              <a:t>, 0509838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477731" y="2928934"/>
            <a:ext cx="81439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Graphische Darstellung von </a:t>
            </a:r>
          </a:p>
          <a:p>
            <a:pPr algn="ctr"/>
            <a:r>
              <a:rPr lang="de-DE" sz="3200" dirty="0" smtClean="0"/>
              <a:t>Infix-Rechnungen mit Postscript</a:t>
            </a:r>
            <a:endParaRPr lang="de-DE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f(x) = cos(x)*100</a:t>
            </a:r>
            <a:endParaRPr lang="de-AT" dirty="0"/>
          </a:p>
        </p:txBody>
      </p:sp>
      <p:pic>
        <p:nvPicPr>
          <p:cNvPr id="4" name="Inhaltsplatzhalter 3" descr="Fun0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38750" y="1600200"/>
            <a:ext cx="5866499" cy="4708525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err="1" smtClean="0"/>
              <a:t>Fx</a:t>
            </a:r>
            <a:r>
              <a:rPr lang="de-AT" dirty="0" smtClean="0"/>
              <a:t>(x) = sin(x*(3/7)*100</a:t>
            </a:r>
            <a:br>
              <a:rPr lang="de-AT" dirty="0" smtClean="0"/>
            </a:br>
            <a:r>
              <a:rPr lang="de-AT" dirty="0" err="1" smtClean="0"/>
              <a:t>Fy</a:t>
            </a:r>
            <a:r>
              <a:rPr lang="de-AT" dirty="0" smtClean="0"/>
              <a:t>(y) = cos(y*(4/5)*100</a:t>
            </a:r>
            <a:endParaRPr lang="de-AT" dirty="0"/>
          </a:p>
        </p:txBody>
      </p:sp>
      <p:pic>
        <p:nvPicPr>
          <p:cNvPr id="4" name="Inhaltsplatzhalter 3" descr="Fun0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42812" y="1691959"/>
            <a:ext cx="4658375" cy="4525007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err="1" smtClean="0"/>
              <a:t>Fx</a:t>
            </a:r>
            <a:r>
              <a:rPr lang="de-AT" dirty="0" smtClean="0"/>
              <a:t>(i) = sin(i*(3/7))*100</a:t>
            </a:r>
            <a:br>
              <a:rPr lang="de-AT" dirty="0" smtClean="0"/>
            </a:br>
            <a:r>
              <a:rPr lang="de-AT" dirty="0" err="1" smtClean="0"/>
              <a:t>Fy</a:t>
            </a:r>
            <a:r>
              <a:rPr lang="de-AT" dirty="0" smtClean="0"/>
              <a:t>(i) = cos(i*(3/5))*100</a:t>
            </a:r>
            <a:endParaRPr lang="de-AT" dirty="0"/>
          </a:p>
        </p:txBody>
      </p:sp>
      <p:pic>
        <p:nvPicPr>
          <p:cNvPr id="4" name="Inhaltsplatzhalter 3" descr="Fun0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628" y="1600200"/>
            <a:ext cx="4570743" cy="4708525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F(x) = x*x</a:t>
            </a:r>
            <a:endParaRPr lang="de-AT" dirty="0"/>
          </a:p>
        </p:txBody>
      </p:sp>
      <p:pic>
        <p:nvPicPr>
          <p:cNvPr id="4" name="Inhaltsplatzhalter 3" descr="Fun06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23950" y="1600200"/>
            <a:ext cx="4296099" cy="4708525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F(x) = x*x</a:t>
            </a:r>
            <a:endParaRPr lang="de-AT" dirty="0"/>
          </a:p>
        </p:txBody>
      </p:sp>
      <p:pic>
        <p:nvPicPr>
          <p:cNvPr id="4" name="Inhaltsplatzhalter 3" descr="Fun07_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643050"/>
            <a:ext cx="4120813" cy="4708525"/>
          </a:xfrm>
        </p:spPr>
      </p:pic>
      <p:sp>
        <p:nvSpPr>
          <p:cNvPr id="5" name="Textfeld 4"/>
          <p:cNvSpPr txBox="1"/>
          <p:nvPr/>
        </p:nvSpPr>
        <p:spPr>
          <a:xfrm>
            <a:off x="500034" y="1714488"/>
            <a:ext cx="3643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sz="2800" dirty="0" smtClean="0"/>
              <a:t> Draw = </a:t>
            </a:r>
            <a:r>
              <a:rPr lang="de-DE" sz="2800" dirty="0" err="1" smtClean="0"/>
              <a:t>lineto</a:t>
            </a:r>
            <a:endParaRPr lang="de-DE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F(x) = x*x</a:t>
            </a:r>
            <a:br>
              <a:rPr lang="de-AT" dirty="0" smtClean="0"/>
            </a:br>
            <a:endParaRPr lang="de-AT" dirty="0"/>
          </a:p>
        </p:txBody>
      </p:sp>
      <p:pic>
        <p:nvPicPr>
          <p:cNvPr id="6" name="Inhaltsplatzhalter 5" descr="Fun08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500174"/>
            <a:ext cx="3786536" cy="4708525"/>
          </a:xfrm>
        </p:spPr>
      </p:pic>
      <p:sp>
        <p:nvSpPr>
          <p:cNvPr id="5" name="Textfeld 4"/>
          <p:cNvSpPr txBox="1"/>
          <p:nvPr/>
        </p:nvSpPr>
        <p:spPr>
          <a:xfrm>
            <a:off x="500034" y="1714488"/>
            <a:ext cx="39290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sz="2800" dirty="0" smtClean="0"/>
              <a:t> Draw = 20 20 180 </a:t>
            </a:r>
            <a:r>
              <a:rPr lang="de-DE" sz="2800" dirty="0" err="1" smtClean="0"/>
              <a:t>arc</a:t>
            </a:r>
            <a:endParaRPr lang="de-DE" sz="2800" dirty="0" smtClean="0"/>
          </a:p>
          <a:p>
            <a:pPr lvl="1">
              <a:buFont typeface="Arial" pitchFamily="34" charset="0"/>
              <a:buChar char="•"/>
            </a:pPr>
            <a:r>
              <a:rPr lang="de-DE" sz="2800" dirty="0" smtClean="0"/>
              <a:t> Radius = 20</a:t>
            </a:r>
          </a:p>
          <a:p>
            <a:pPr lvl="1">
              <a:buFont typeface="Arial" pitchFamily="34" charset="0"/>
              <a:buChar char="•"/>
            </a:pPr>
            <a:r>
              <a:rPr lang="de-DE" sz="2800" dirty="0" smtClean="0"/>
              <a:t> Winkel = 180°</a:t>
            </a:r>
            <a:endParaRPr lang="de-DE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F(x) = </a:t>
            </a:r>
            <a:r>
              <a:rPr lang="de-AT" dirty="0" smtClean="0"/>
              <a:t>x*x</a:t>
            </a:r>
            <a:endParaRPr lang="de-AT" dirty="0"/>
          </a:p>
        </p:txBody>
      </p:sp>
      <p:pic>
        <p:nvPicPr>
          <p:cNvPr id="4" name="Inhaltsplatzhalter 3" descr="Fun09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143504" y="1643050"/>
            <a:ext cx="3673992" cy="4708525"/>
          </a:xfrm>
        </p:spPr>
      </p:pic>
      <p:sp>
        <p:nvSpPr>
          <p:cNvPr id="6" name="Textfeld 5"/>
          <p:cNvSpPr txBox="1"/>
          <p:nvPr/>
        </p:nvSpPr>
        <p:spPr>
          <a:xfrm>
            <a:off x="285720" y="1714488"/>
            <a:ext cx="47149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sz="2800" dirty="0" smtClean="0"/>
              <a:t> </a:t>
            </a:r>
            <a:r>
              <a:rPr lang="de-DE" sz="2800" dirty="0" err="1" smtClean="0"/>
              <a:t>draw</a:t>
            </a:r>
            <a:r>
              <a:rPr lang="de-DE" sz="2800" dirty="0" smtClean="0"/>
              <a:t> = 2 </a:t>
            </a:r>
            <a:r>
              <a:rPr lang="de-DE" sz="2800" dirty="0" err="1" smtClean="0"/>
              <a:t>Bezier</a:t>
            </a:r>
            <a:r>
              <a:rPr lang="de-DE" sz="2800" dirty="0" smtClean="0"/>
              <a:t> Kurven</a:t>
            </a:r>
          </a:p>
          <a:p>
            <a:pPr lvl="1">
              <a:buFont typeface="Arial" pitchFamily="34" charset="0"/>
              <a:buChar char="•"/>
            </a:pPr>
            <a:r>
              <a:rPr lang="de-DE" sz="2800" dirty="0" smtClean="0"/>
              <a:t> mit 2 Zwischenpunkten</a:t>
            </a:r>
          </a:p>
          <a:p>
            <a:pPr lvl="1">
              <a:buFont typeface="Arial" pitchFamily="34" charset="0"/>
              <a:buChar char="•"/>
            </a:pPr>
            <a:r>
              <a:rPr lang="de-DE" sz="2800" dirty="0" smtClean="0"/>
              <a:t> </a:t>
            </a:r>
            <a:r>
              <a:rPr lang="de-DE" sz="2800" dirty="0" smtClean="0"/>
              <a:t>1. </a:t>
            </a:r>
            <a:r>
              <a:rPr lang="de-DE" sz="2800" dirty="0" err="1" smtClean="0"/>
              <a:t>ZW.Punkt</a:t>
            </a:r>
            <a:r>
              <a:rPr lang="de-DE" sz="2800" dirty="0" smtClean="0"/>
              <a:t> = x/2, y/2</a:t>
            </a:r>
          </a:p>
          <a:p>
            <a:pPr lvl="1">
              <a:buFont typeface="Arial" pitchFamily="34" charset="0"/>
              <a:buChar char="•"/>
            </a:pPr>
            <a:r>
              <a:rPr lang="de-DE" sz="2800" dirty="0" smtClean="0"/>
              <a:t> </a:t>
            </a:r>
            <a:r>
              <a:rPr lang="de-DE" sz="2800" dirty="0" smtClean="0"/>
              <a:t>2. </a:t>
            </a:r>
            <a:r>
              <a:rPr lang="de-DE" sz="2800" dirty="0" err="1" smtClean="0"/>
              <a:t>ZW.Punkt</a:t>
            </a:r>
            <a:r>
              <a:rPr lang="de-DE" sz="2800" dirty="0" smtClean="0"/>
              <a:t> = x*2, y*2</a:t>
            </a:r>
            <a:endParaRPr lang="de-DE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54560"/>
          </a:xfrm>
        </p:spPr>
        <p:txBody>
          <a:bodyPr>
            <a:normAutofit/>
          </a:bodyPr>
          <a:lstStyle/>
          <a:p>
            <a:r>
              <a:rPr lang="de-DE" sz="5400" dirty="0" smtClean="0"/>
              <a:t>DANKE FÜR DIE AUFMERKSAMKEIT</a:t>
            </a:r>
            <a:endParaRPr lang="de-DE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Interne Funktionen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case</a:t>
            </a:r>
            <a:r>
              <a:rPr lang="de-DE" dirty="0" smtClean="0"/>
              <a:t>– bietet eine </a:t>
            </a:r>
            <a:r>
              <a:rPr lang="de-DE" u="sng" dirty="0" smtClean="0"/>
              <a:t>Fallentscheidung</a:t>
            </a:r>
            <a:r>
              <a:rPr lang="de-DE" dirty="0" smtClean="0"/>
              <a:t> unter </a:t>
            </a:r>
            <a:r>
              <a:rPr lang="de-DE" dirty="0" err="1" smtClean="0"/>
              <a:t>postscript</a:t>
            </a:r>
            <a:r>
              <a:rPr lang="de-DE" dirty="0" smtClean="0"/>
              <a:t> an</a:t>
            </a:r>
          </a:p>
          <a:p>
            <a:r>
              <a:rPr lang="de-DE" dirty="0" err="1" smtClean="0"/>
              <a:t>calcStrToCommandList</a:t>
            </a:r>
            <a:r>
              <a:rPr lang="de-DE" dirty="0" smtClean="0"/>
              <a:t>  - </a:t>
            </a:r>
            <a:r>
              <a:rPr lang="de-DE" u="sng" dirty="0" err="1" smtClean="0"/>
              <a:t>Parsed</a:t>
            </a:r>
            <a:r>
              <a:rPr lang="de-DE" dirty="0" smtClean="0"/>
              <a:t> einen </a:t>
            </a:r>
            <a:r>
              <a:rPr lang="de-DE" u="sng" dirty="0" smtClean="0"/>
              <a:t>String</a:t>
            </a:r>
            <a:r>
              <a:rPr lang="de-DE" dirty="0" smtClean="0"/>
              <a:t> in ein ausführbares Feld</a:t>
            </a:r>
          </a:p>
          <a:p>
            <a:r>
              <a:rPr lang="de-DE" dirty="0" err="1" smtClean="0"/>
              <a:t>pushArray</a:t>
            </a:r>
            <a:r>
              <a:rPr lang="de-DE" dirty="0" smtClean="0"/>
              <a:t> – fügt Element in ausführbares Feld hinzu</a:t>
            </a:r>
          </a:p>
          <a:p>
            <a:pPr lvl="1"/>
            <a:r>
              <a:rPr lang="de-DE" dirty="0" smtClean="0"/>
              <a:t>Problem bei Funktionen/Operationen</a:t>
            </a:r>
          </a:p>
          <a:p>
            <a:pPr lvl="2"/>
            <a:r>
              <a:rPr lang="de-DE" dirty="0" smtClean="0"/>
              <a:t>Lösung: 1 null-Eintrag </a:t>
            </a:r>
            <a:r>
              <a:rPr lang="de-DE" dirty="0" smtClean="0"/>
              <a:t>freilassen</a:t>
            </a:r>
          </a:p>
          <a:p>
            <a:r>
              <a:rPr lang="de-DE" dirty="0" err="1" smtClean="0"/>
              <a:t>strspn</a:t>
            </a:r>
            <a:r>
              <a:rPr lang="de-DE" dirty="0" smtClean="0"/>
              <a:t>– analog zu C </a:t>
            </a:r>
            <a:r>
              <a:rPr lang="de-DE" dirty="0" err="1" smtClean="0"/>
              <a:t>strspn</a:t>
            </a:r>
            <a:r>
              <a:rPr lang="de-DE" dirty="0" smtClean="0"/>
              <a:t>; liefert statt einer Länge 2 Strings zurück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28596" y="500042"/>
            <a:ext cx="8229600" cy="985830"/>
          </a:xfrm>
        </p:spPr>
        <p:txBody>
          <a:bodyPr/>
          <a:lstStyle/>
          <a:p>
            <a:r>
              <a:rPr lang="de-DE" dirty="0" smtClean="0"/>
              <a:t>Input - </a:t>
            </a:r>
            <a:r>
              <a:rPr lang="de-DE" dirty="0" err="1" smtClean="0"/>
              <a:t>Calc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00034" y="2428868"/>
            <a:ext cx="8143932" cy="3714776"/>
          </a:xfrm>
        </p:spPr>
        <p:txBody>
          <a:bodyPr>
            <a:normAutofit/>
          </a:bodyPr>
          <a:lstStyle/>
          <a:p>
            <a:pPr algn="l"/>
            <a:r>
              <a:rPr lang="de-DE" sz="3200" dirty="0" smtClean="0"/>
              <a:t>Funktion mit einer Variable als String</a:t>
            </a:r>
          </a:p>
          <a:p>
            <a:pPr algn="l"/>
            <a:r>
              <a:rPr lang="de-DE" sz="3200" dirty="0" smtClean="0"/>
              <a:t>Punkt vor Strich-Regel gilt nicht, durch Klammern </a:t>
            </a:r>
            <a:r>
              <a:rPr lang="de-DE" sz="3200" dirty="0" err="1" smtClean="0"/>
              <a:t>realiziert</a:t>
            </a:r>
            <a:endParaRPr lang="de-DE" sz="3200" dirty="0" smtClean="0"/>
          </a:p>
          <a:p>
            <a:endParaRPr lang="de-DE" sz="3200" dirty="0" smtClean="0"/>
          </a:p>
          <a:p>
            <a:r>
              <a:rPr lang="de-DE" sz="3200" dirty="0" smtClean="0"/>
              <a:t>Beispiel:</a:t>
            </a:r>
          </a:p>
          <a:p>
            <a:r>
              <a:rPr lang="de-DE" sz="3200" dirty="0" smtClean="0"/>
              <a:t>(2+(23-9)*4)</a:t>
            </a:r>
          </a:p>
          <a:p>
            <a:endParaRPr lang="de-DE" dirty="0" smtClean="0"/>
          </a:p>
          <a:p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28596" y="357166"/>
            <a:ext cx="8229600" cy="1128722"/>
          </a:xfrm>
        </p:spPr>
        <p:txBody>
          <a:bodyPr/>
          <a:lstStyle/>
          <a:p>
            <a:r>
              <a:rPr lang="de-DE" dirty="0" smtClean="0"/>
              <a:t>Output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71472" y="1857364"/>
            <a:ext cx="8001056" cy="4429156"/>
          </a:xfrm>
        </p:spPr>
        <p:txBody>
          <a:bodyPr>
            <a:normAutofit/>
          </a:bodyPr>
          <a:lstStyle/>
          <a:p>
            <a:pPr algn="l"/>
            <a:r>
              <a:rPr lang="de-DE" sz="3600" dirty="0" err="1" smtClean="0"/>
              <a:t>Calc</a:t>
            </a:r>
            <a:r>
              <a:rPr lang="de-DE" sz="3600" dirty="0" smtClean="0"/>
              <a:t>: </a:t>
            </a:r>
          </a:p>
          <a:p>
            <a:pPr lvl="1" algn="l">
              <a:buFont typeface="Arial" pitchFamily="34" charset="0"/>
              <a:buChar char="•"/>
            </a:pPr>
            <a:r>
              <a:rPr lang="de-DE" sz="3600" dirty="0" smtClean="0"/>
              <a:t> ein </a:t>
            </a:r>
            <a:r>
              <a:rPr lang="de-DE" sz="3600" dirty="0" err="1" smtClean="0"/>
              <a:t>auführbares</a:t>
            </a:r>
            <a:r>
              <a:rPr lang="de-DE" sz="3600" dirty="0" smtClean="0"/>
              <a:t> Feld auf dem </a:t>
            </a:r>
            <a:r>
              <a:rPr lang="de-DE" sz="3600" dirty="0" err="1" smtClean="0"/>
              <a:t>Stack</a:t>
            </a:r>
            <a:endParaRPr lang="de-DE" sz="3600" dirty="0" smtClean="0"/>
          </a:p>
          <a:p>
            <a:pPr algn="l"/>
            <a:r>
              <a:rPr lang="de-DE" sz="3600" dirty="0" err="1" smtClean="0"/>
              <a:t>Dcalc</a:t>
            </a:r>
            <a:r>
              <a:rPr lang="de-DE" sz="3600" dirty="0" smtClean="0"/>
              <a:t>:</a:t>
            </a:r>
          </a:p>
          <a:p>
            <a:pPr lvl="1" algn="l">
              <a:buFont typeface="Arial" pitchFamily="34" charset="0"/>
              <a:buChar char="•"/>
            </a:pPr>
            <a:r>
              <a:rPr lang="de-DE" sz="3600" dirty="0" smtClean="0"/>
              <a:t> leerer </a:t>
            </a:r>
            <a:r>
              <a:rPr lang="de-DE" sz="3600" dirty="0" err="1" smtClean="0"/>
              <a:t>Stack</a:t>
            </a:r>
            <a:endParaRPr lang="de-DE" sz="3600" dirty="0" smtClean="0"/>
          </a:p>
          <a:p>
            <a:pPr lvl="1" algn="l">
              <a:buFont typeface="Arial" pitchFamily="34" charset="0"/>
              <a:buChar char="•"/>
            </a:pPr>
            <a:r>
              <a:rPr lang="de-DE" sz="3600" dirty="0" smtClean="0"/>
              <a:t> graphische Darstellung der Funktion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Vorhandene Operationen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57626"/>
          </a:xfrm>
        </p:spPr>
        <p:txBody>
          <a:bodyPr>
            <a:normAutofit/>
          </a:bodyPr>
          <a:lstStyle/>
          <a:p>
            <a:r>
              <a:rPr lang="de-DE" dirty="0" smtClean="0"/>
              <a:t>+, -, *, /</a:t>
            </a:r>
          </a:p>
          <a:p>
            <a:r>
              <a:rPr lang="de-DE" dirty="0" smtClean="0"/>
              <a:t>Sin, cos, </a:t>
            </a:r>
            <a:r>
              <a:rPr lang="de-DE" dirty="0" smtClean="0"/>
              <a:t>tan, …</a:t>
            </a:r>
            <a:endParaRPr lang="de-DE" dirty="0" smtClean="0"/>
          </a:p>
          <a:p>
            <a:r>
              <a:rPr lang="de-DE" dirty="0" smtClean="0"/>
              <a:t>alle </a:t>
            </a:r>
            <a:r>
              <a:rPr lang="de-DE" dirty="0" smtClean="0"/>
              <a:t>unäre Postscript Funktionen</a:t>
            </a:r>
          </a:p>
          <a:p>
            <a:pPr lvl="1"/>
            <a:r>
              <a:rPr lang="de-DE" dirty="0" smtClean="0"/>
              <a:t>Parameterübergabe und Rückgabewert über </a:t>
            </a:r>
            <a:r>
              <a:rPr lang="de-DE" dirty="0" err="1" smtClean="0"/>
              <a:t>Stack</a:t>
            </a:r>
            <a:endParaRPr lang="de-DE" dirty="0" smtClean="0"/>
          </a:p>
          <a:p>
            <a:r>
              <a:rPr lang="de-DE" u="sng" dirty="0" smtClean="0"/>
              <a:t>Realisiert durch: </a:t>
            </a:r>
            <a:r>
              <a:rPr lang="de-DE" dirty="0" err="1" smtClean="0"/>
              <a:t>case</a:t>
            </a:r>
            <a:r>
              <a:rPr lang="de-DE" dirty="0" smtClean="0"/>
              <a:t>, </a:t>
            </a:r>
            <a:r>
              <a:rPr lang="de-DE" dirty="0" err="1" smtClean="0"/>
              <a:t>strfilter</a:t>
            </a:r>
            <a:r>
              <a:rPr lang="de-DE" dirty="0" smtClean="0"/>
              <a:t> und </a:t>
            </a:r>
            <a:r>
              <a:rPr lang="de-DE" dirty="0" err="1" smtClean="0"/>
              <a:t>strspn</a:t>
            </a:r>
            <a:endParaRPr lang="de-DE" dirty="0" smtClean="0"/>
          </a:p>
          <a:p>
            <a:pPr lvl="1"/>
            <a:r>
              <a:rPr lang="de-DE" dirty="0" smtClean="0"/>
              <a:t>=&gt; </a:t>
            </a:r>
            <a:r>
              <a:rPr lang="de-DE" u="sng" dirty="0" smtClean="0"/>
              <a:t>Zahlen</a:t>
            </a:r>
            <a:r>
              <a:rPr lang="de-DE" dirty="0" smtClean="0"/>
              <a:t> und </a:t>
            </a:r>
            <a:r>
              <a:rPr lang="de-DE" u="sng" dirty="0" smtClean="0"/>
              <a:t>Namen</a:t>
            </a:r>
            <a:r>
              <a:rPr lang="de-DE" dirty="0" smtClean="0"/>
              <a:t> können leicht geparst werden </a:t>
            </a:r>
          </a:p>
          <a:p>
            <a:pPr lvl="1"/>
            <a:r>
              <a:rPr lang="de-DE" dirty="0" smtClean="0"/>
              <a:t>Z.B: „12+4“ „0123456789.“ </a:t>
            </a:r>
            <a:r>
              <a:rPr lang="de-DE" dirty="0" err="1" smtClean="0"/>
              <a:t>strspn</a:t>
            </a:r>
            <a:r>
              <a:rPr lang="de-DE" dirty="0" smtClean="0"/>
              <a:t> =&gt; „+4“ „12“</a:t>
            </a:r>
          </a:p>
          <a:p>
            <a:pPr lvl="1"/>
            <a:endParaRPr lang="de-D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5500702"/>
            <a:ext cx="6761185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 </a:t>
            </a:r>
            <a:r>
              <a:rPr lang="de-DE" sz="4800" dirty="0" err="1" smtClean="0"/>
              <a:t>calcStrToCommandList</a:t>
            </a:r>
            <a:endParaRPr lang="de-DE" sz="4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 err="1" smtClean="0"/>
              <a:t>Parsed</a:t>
            </a:r>
            <a:r>
              <a:rPr lang="de-DE" sz="3200" dirty="0" smtClean="0"/>
              <a:t> einen String in ein ausführbares Feld</a:t>
            </a:r>
          </a:p>
          <a:p>
            <a:pPr lvl="1"/>
            <a:r>
              <a:rPr lang="de-DE" sz="3200" dirty="0" smtClean="0"/>
              <a:t>Realisiert durch baumartige Felder</a:t>
            </a:r>
          </a:p>
          <a:p>
            <a:pPr lvl="1"/>
            <a:r>
              <a:rPr lang="de-DE" sz="3200" dirty="0" smtClean="0"/>
              <a:t>Baum -&gt; ausführbares Feld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4572008"/>
            <a:ext cx="759906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Calc</a:t>
            </a:r>
            <a:r>
              <a:rPr lang="de-DE" dirty="0" smtClean="0"/>
              <a:t> - Beispiel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(1+(1+2)-(x*4))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3357554" y="2357430"/>
            <a:ext cx="500066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3857620" y="2357430"/>
            <a:ext cx="357190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4214810" y="2357430"/>
            <a:ext cx="500066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4714876" y="2357430"/>
            <a:ext cx="357190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Rechteck 11"/>
          <p:cNvSpPr/>
          <p:nvPr/>
        </p:nvSpPr>
        <p:spPr>
          <a:xfrm>
            <a:off x="2428860" y="3429000"/>
            <a:ext cx="500066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>
            <a:off x="2928926" y="3429000"/>
            <a:ext cx="357190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2</a:t>
            </a:r>
            <a:endParaRPr lang="de-DE" dirty="0"/>
          </a:p>
        </p:txBody>
      </p:sp>
      <p:sp>
        <p:nvSpPr>
          <p:cNvPr id="14" name="Rechteck 13"/>
          <p:cNvSpPr/>
          <p:nvPr/>
        </p:nvSpPr>
        <p:spPr>
          <a:xfrm>
            <a:off x="3286116" y="3429000"/>
            <a:ext cx="500066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6" name="Rechteck 15"/>
          <p:cNvSpPr/>
          <p:nvPr/>
        </p:nvSpPr>
        <p:spPr>
          <a:xfrm>
            <a:off x="5143504" y="3429000"/>
            <a:ext cx="500066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x</a:t>
            </a:r>
            <a:endParaRPr lang="de-DE" dirty="0"/>
          </a:p>
        </p:txBody>
      </p:sp>
      <p:sp>
        <p:nvSpPr>
          <p:cNvPr id="17" name="Rechteck 16"/>
          <p:cNvSpPr/>
          <p:nvPr/>
        </p:nvSpPr>
        <p:spPr>
          <a:xfrm>
            <a:off x="5643570" y="3429000"/>
            <a:ext cx="357190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4</a:t>
            </a:r>
            <a:endParaRPr lang="de-DE" dirty="0"/>
          </a:p>
        </p:txBody>
      </p:sp>
      <p:sp>
        <p:nvSpPr>
          <p:cNvPr id="18" name="Rechteck 17"/>
          <p:cNvSpPr/>
          <p:nvPr/>
        </p:nvSpPr>
        <p:spPr>
          <a:xfrm>
            <a:off x="6000760" y="3429000"/>
            <a:ext cx="500066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*</a:t>
            </a:r>
            <a:endParaRPr lang="de-DE" dirty="0"/>
          </a:p>
        </p:txBody>
      </p:sp>
      <p:sp>
        <p:nvSpPr>
          <p:cNvPr id="20" name="Rechteck 19"/>
          <p:cNvSpPr/>
          <p:nvPr/>
        </p:nvSpPr>
        <p:spPr>
          <a:xfrm>
            <a:off x="5072066" y="2357430"/>
            <a:ext cx="357190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-</a:t>
            </a:r>
            <a:endParaRPr lang="de-DE" dirty="0"/>
          </a:p>
        </p:txBody>
      </p:sp>
      <p:cxnSp>
        <p:nvCxnSpPr>
          <p:cNvPr id="22" name="Gerade Verbindung mit Pfeil 21"/>
          <p:cNvCxnSpPr>
            <a:stCxn id="5" idx="2"/>
            <a:endCxn id="13" idx="0"/>
          </p:cNvCxnSpPr>
          <p:nvPr/>
        </p:nvCxnSpPr>
        <p:spPr>
          <a:xfrm rot="5400000">
            <a:off x="3214678" y="2607463"/>
            <a:ext cx="714380" cy="9286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>
            <a:stCxn id="7" idx="2"/>
            <a:endCxn id="17" idx="0"/>
          </p:cNvCxnSpPr>
          <p:nvPr/>
        </p:nvCxnSpPr>
        <p:spPr>
          <a:xfrm rot="16200000" flipH="1">
            <a:off x="5000628" y="2607463"/>
            <a:ext cx="714380" cy="9286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hteck 25"/>
          <p:cNvSpPr/>
          <p:nvPr/>
        </p:nvSpPr>
        <p:spPr>
          <a:xfrm>
            <a:off x="4714876" y="4929198"/>
            <a:ext cx="500066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x</a:t>
            </a:r>
            <a:endParaRPr lang="de-DE" dirty="0"/>
          </a:p>
        </p:txBody>
      </p:sp>
      <p:sp>
        <p:nvSpPr>
          <p:cNvPr id="27" name="Rechteck 26"/>
          <p:cNvSpPr/>
          <p:nvPr/>
        </p:nvSpPr>
        <p:spPr>
          <a:xfrm>
            <a:off x="5214942" y="4929198"/>
            <a:ext cx="357190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4</a:t>
            </a:r>
            <a:endParaRPr lang="de-DE" dirty="0"/>
          </a:p>
        </p:txBody>
      </p:sp>
      <p:sp>
        <p:nvSpPr>
          <p:cNvPr id="28" name="Rechteck 27"/>
          <p:cNvSpPr/>
          <p:nvPr/>
        </p:nvSpPr>
        <p:spPr>
          <a:xfrm>
            <a:off x="5572132" y="4929198"/>
            <a:ext cx="500066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*</a:t>
            </a:r>
            <a:endParaRPr lang="de-DE" dirty="0"/>
          </a:p>
        </p:txBody>
      </p:sp>
      <p:sp>
        <p:nvSpPr>
          <p:cNvPr id="29" name="Rechteck 28"/>
          <p:cNvSpPr/>
          <p:nvPr/>
        </p:nvSpPr>
        <p:spPr>
          <a:xfrm>
            <a:off x="6072198" y="4929198"/>
            <a:ext cx="357190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31" name="Rechteck 30"/>
          <p:cNvSpPr/>
          <p:nvPr/>
        </p:nvSpPr>
        <p:spPr>
          <a:xfrm>
            <a:off x="2643174" y="4929198"/>
            <a:ext cx="500066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32" name="Rechteck 31"/>
          <p:cNvSpPr/>
          <p:nvPr/>
        </p:nvSpPr>
        <p:spPr>
          <a:xfrm>
            <a:off x="3143240" y="4929198"/>
            <a:ext cx="357190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33" name="Rechteck 32"/>
          <p:cNvSpPr/>
          <p:nvPr/>
        </p:nvSpPr>
        <p:spPr>
          <a:xfrm>
            <a:off x="3500430" y="4929198"/>
            <a:ext cx="500066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2</a:t>
            </a:r>
            <a:endParaRPr lang="de-DE" dirty="0"/>
          </a:p>
        </p:txBody>
      </p:sp>
      <p:sp>
        <p:nvSpPr>
          <p:cNvPr id="34" name="Rechteck 33"/>
          <p:cNvSpPr/>
          <p:nvPr/>
        </p:nvSpPr>
        <p:spPr>
          <a:xfrm>
            <a:off x="4000496" y="4929198"/>
            <a:ext cx="357190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35" name="Rechteck 34"/>
          <p:cNvSpPr/>
          <p:nvPr/>
        </p:nvSpPr>
        <p:spPr>
          <a:xfrm>
            <a:off x="4357686" y="4929198"/>
            <a:ext cx="357190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36" name="Pfeil nach unten 35"/>
          <p:cNvSpPr/>
          <p:nvPr/>
        </p:nvSpPr>
        <p:spPr>
          <a:xfrm>
            <a:off x="3929058" y="4143380"/>
            <a:ext cx="1071570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F(x) = </a:t>
            </a:r>
            <a:r>
              <a:rPr lang="de-AT" dirty="0" smtClean="0"/>
              <a:t>x*x*x</a:t>
            </a:r>
            <a:endParaRPr lang="de-AT" dirty="0"/>
          </a:p>
        </p:txBody>
      </p:sp>
      <p:pic>
        <p:nvPicPr>
          <p:cNvPr id="6" name="Inhaltsplatzhalter 5" descr="Fun01_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480" y="1714488"/>
            <a:ext cx="5791015" cy="456567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f(x) = sin(x)*100</a:t>
            </a:r>
            <a:endParaRPr lang="de-AT" dirty="0"/>
          </a:p>
        </p:txBody>
      </p:sp>
      <p:pic>
        <p:nvPicPr>
          <p:cNvPr id="6" name="Inhaltsplatzhalter 5" descr="Fun0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48718" y="1600200"/>
            <a:ext cx="5846563" cy="4708525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anke">
  <a:themeElements>
    <a:clrScheme name="Anank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nank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nank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317</Words>
  <Application>Microsoft Office PowerPoint</Application>
  <PresentationFormat>Bildschirmpräsentation (4:3)</PresentationFormat>
  <Paragraphs>75</Paragraphs>
  <Slides>17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18" baseType="lpstr">
      <vt:lpstr>Ananke</vt:lpstr>
      <vt:lpstr>Abgabe in Zuge der LVA Stackbasierte Sprachen</vt:lpstr>
      <vt:lpstr>Interne Funktionen</vt:lpstr>
      <vt:lpstr>Input - Calc</vt:lpstr>
      <vt:lpstr>Output</vt:lpstr>
      <vt:lpstr>Vorhandene Operationen</vt:lpstr>
      <vt:lpstr> calcStrToCommandList</vt:lpstr>
      <vt:lpstr>Calc - Beispiel</vt:lpstr>
      <vt:lpstr>F(x) = x*x*x</vt:lpstr>
      <vt:lpstr>f(x) = sin(x)*100</vt:lpstr>
      <vt:lpstr>f(x) = cos(x)*100</vt:lpstr>
      <vt:lpstr>Fx(x) = sin(x*(3/7)*100 Fy(y) = cos(y*(4/5)*100</vt:lpstr>
      <vt:lpstr>Fx(i) = sin(i*(3/7))*100 Fy(i) = cos(i*(3/5))*100</vt:lpstr>
      <vt:lpstr>F(x) = x*x</vt:lpstr>
      <vt:lpstr>F(x) = x*x</vt:lpstr>
      <vt:lpstr>F(x) = x*x </vt:lpstr>
      <vt:lpstr>F(x) = x*x</vt:lpstr>
      <vt:lpstr>DANKE FÜR DIE AUFMERKSAMKEIT</vt:lpstr>
    </vt:vector>
  </TitlesOfParts>
  <Company>TU Wien - Studentenversion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Abgabe in Zuge der LVA Stackbasierte Sprachen</dc:title>
  <dc:creator>Nenad Celikovic</dc:creator>
  <cp:lastModifiedBy>Nenad Celikovic</cp:lastModifiedBy>
  <cp:revision>61</cp:revision>
  <dcterms:created xsi:type="dcterms:W3CDTF">2009-12-18T12:18:52Z</dcterms:created>
  <dcterms:modified xsi:type="dcterms:W3CDTF">2010-01-22T15:08:15Z</dcterms:modified>
</cp:coreProperties>
</file>